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399a12f4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399a12f4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399a12f4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399a12f4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99a12f4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99a12f4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99a12f4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399a12f4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99a12f4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99a12f4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399a12f4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399a12f4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99a12f4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99a12f4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99a12f4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99a12f4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99a12f4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99a12f4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399a12f4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399a12f4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399a12f4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399a12f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399a12f4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399a12f4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92cc30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392cc30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92cc30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92cc30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92cc30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92cc30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392cc30a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392cc30a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392cc30a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392cc30a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392cc30a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392cc30a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392cc30a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392cc30a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92cc30a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92cc30a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392cc30a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392cc30a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399a12f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399a12f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92cc30a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92cc30a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392cc30a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392cc30a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92cc30a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92cc30a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92cc30a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92cc30a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392cc30a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392cc30a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92cc30a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92cc30a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92cc30a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92cc30a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92cc30a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92cc30a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399a12f4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399a12f4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399a12f4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399a12f4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99a12f4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99a12f4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99a12f4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99a12f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399a12f4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399a12f4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99a12f4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99a12f4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pycx.sourceforge.net/" TargetMode="External"/><Relationship Id="rId4" Type="http://schemas.openxmlformats.org/officeDocument/2006/relationships/hyperlink" Target="https://github.com/goktu/AR2D2" TargetMode="External"/><Relationship Id="rId5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Derin Öğrenme ile Renormalizasyon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Grupları Arası Haritalama Atölyesi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331500" cy="17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Göktuğ İslamoğlu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İTÜ İnşaat Müh.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" y="541725"/>
            <a:ext cx="2085475" cy="256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Atölye: Game of Life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pycx-0.32/realtime-simulation-template.py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449" y="1757025"/>
            <a:ext cx="4656264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Yapılandırma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Pylab modülünü çağırıyoruz.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Kare ızgaranın boyutunu ve dağılım olasılığını giriyoruz.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7270" l="0" r="0" t="0"/>
          <a:stretch/>
        </p:blipFill>
        <p:spPr>
          <a:xfrm>
            <a:off x="2527875" y="2332950"/>
            <a:ext cx="2095450" cy="12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Başlatma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c ve n global parametrelerini tanımlıyoruz.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c:  ızgara için ilk dizi; nc: ızgara için sonraki dizi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c için rastgele dağılım belirleyip, 0 ya da 1 veriyoruz.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713" y="2842150"/>
            <a:ext cx="42767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Çizim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Eksenleri cla() ile temizleyip, imshow(c) ile dizileri çiziyoruz.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200" y="2243125"/>
            <a:ext cx="12192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Komşu Hücreler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2400262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c dizisindeki x hücresinin Moore komşu dizisini tarıyoruz.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Tüm hücrelerin değerlerinin toplamı, kaç tane 1, yani “yaşayan” komşu hücre olduğunu veriyor.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En sonunda iki kere toplamamak adına c[x,y]’i çıkartıyoruz.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900" y="3084163"/>
            <a:ext cx="3810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Adımlar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2400262" y="10705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EĞER hücrenin değeri 0 ise: 3 tane yaşayan komşu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varsa hücre 1 olsun, yoksa 0 kalsın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YOKSA 2’den az komşu varsa ya da 3’ten fazla komşu varsa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hücre 0 olsun, YOKSA hücre 1 olsun.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400" y="2740488"/>
            <a:ext cx="47339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Adımlar (2)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 koşulların Hayat Oyunu içindeki anlamı: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3 tane yaşayan komşu varsa nüfus artar;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2’den az komşu varsa açlıktan ölür;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3’ten fazla komşu varsa rekabetten ölür;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YOKSA nüfus artar.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En sondaki </a:t>
            </a:r>
            <a:r>
              <a:rPr i="1" lang="tr">
                <a:latin typeface="Raleway"/>
                <a:ea typeface="Raleway"/>
                <a:cs typeface="Raleway"/>
                <a:sym typeface="Raleway"/>
              </a:rPr>
              <a:t>c, nc = nc, c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ifadesi, c’deki değişikliklerin adım bittikten sonraki dizi olan nc’ye yazılmasını sağlar.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of Life: Çalıştırma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setSomeParameter fonksiyonunu sildikten sonra, Anaconda Navigator’da Spyder’da çalıştırıyoruz.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Çalıştırırken, yazdığımız kodun konumunun, “pycxsimulator.py” dosyası ile aynı olması gerekiyor.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Spyder ayarlarından pencerede çalıştırmayı seçiyoruz.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Devamlı olarak çalıştırıp, sistemin davranışını inceleyelim. Sistemin dağılım olasılığı p’yi değiştirip, sistemin yeni davranışını gözlemleyelim.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 Hücresel Otomatonu 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Hücresel otomatonlara ısındıktan sonra, renormalizasyon gruplarının nasıl HO’larca ifade edilebileceğine bakalım.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Ising modeli, Ernst Ising’in 1924 yılında geliştirdiği, atom dönülerinin (spin) manyetik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dipol momentlerini ifade eden sonlu bir sistemdir.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Ising’in kendi modeli, 1 boyulu dizilimlerde faz değişimi olmayacağını gösterirken, 2 boyutlu ızgaralarda faz değişiminin olduğu, Peierls tarafından gösterildi ve kritik değer Onsager tarafından 1945 yılında bulundu.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Modelinde Ölçeklenebilirlik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2 boyutlu modelde, sistemin ısısı kritik eşik olan Tc’ye ulaştığında, sistem bütün ölçeklerde aynı davranışı göstermeye başlar, yani faz değişimi görülür.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50" y="2361650"/>
            <a:ext cx="55245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https://www.slideshare.net/BenjaminBlock1/isinggpu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Atölye İçin Gerekenler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Temel Python bilgisi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Anaconda Navigator (Python 2.7 Sürümü)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PyCX Paketi </a:t>
            </a:r>
            <a:r>
              <a:rPr lang="tr" u="sng">
                <a:solidFill>
                  <a:schemeClr val="hlink"/>
                </a:solidFill>
                <a:hlinkClick r:id="rId3"/>
              </a:rPr>
              <a:t>http://pycx.sourceforge.net/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https://github.com/goktu/AR2D2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75950"/>
            <a:ext cx="2105316" cy="25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Modelinde Fraktal Davranış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https://gfycat.com/gifs/detail/dizzyagedhomalocephale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625" y="1284463"/>
            <a:ext cx="4466450" cy="33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 ile </a:t>
            </a:r>
            <a:r>
              <a:rPr lang="tr"/>
              <a:t>Ising Modeli’nin RG’si 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Ising modelinin HO’sunu elde etmeye çalışırken, RG yöntemini kullanabilmek için faz değişimi oluşturmamız gerekiyor.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Ising modeli ile HO arasındaki bağıntı: komşu ilişkileri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https://link.springer.com/chapter/10.1007/978-3-319-24871-4_25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88" y="3001050"/>
            <a:ext cx="37814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2. Atölye: Ising Modeli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1. atölyede yazdığımız kod dosyasını kopyalayalım.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 sefer Numpy modülünü de çağırıyoruz.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38" y="2436900"/>
            <a:ext cx="31908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Üst ve Alt Komşular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latin typeface="Raleway"/>
                <a:ea typeface="Raleway"/>
                <a:cs typeface="Raleway"/>
                <a:sym typeface="Raleway"/>
              </a:rPr>
              <a:t>init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ve </a:t>
            </a:r>
            <a:r>
              <a:rPr i="1" lang="tr">
                <a:latin typeface="Raleway"/>
                <a:ea typeface="Raleway"/>
                <a:cs typeface="Raleway"/>
                <a:sym typeface="Raleway"/>
              </a:rPr>
              <a:t>draw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fonksiyonları aynı kalıyor. draw’un altında, üst ve alt komşuların canlı hücre sayısını hesaplayalım.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38" y="2040950"/>
            <a:ext cx="48291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151" y="3336350"/>
            <a:ext cx="4829175" cy="129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Sağ ve Sol Komşular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Sağ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ve Sol komşuların canlı hücre sayısını hesaplayalım.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75" y="1866575"/>
            <a:ext cx="4910097" cy="13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875" y="3190875"/>
            <a:ext cx="4910100" cy="131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Neumann Komşuları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Neumann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komşularının canlı hücre sayısını hesaplayalım.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38" y="1996025"/>
            <a:ext cx="48101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Moore Komşuları</a:t>
            </a:r>
            <a:endParaRPr/>
          </a:p>
        </p:txBody>
      </p:sp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Moore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komşularının canlı hücre sayısını hesaplayalım.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Bütün komşu tarama fonksiyonları tamamlandığına göre, adımlara geçebiliriz!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50" y="1925688"/>
            <a:ext cx="50292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Adımlar (1) 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39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613" y="1287550"/>
            <a:ext cx="67532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Adımlar (2) 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50" y="1211350"/>
            <a:ext cx="4139678" cy="3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Adımlar (2) 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41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50" y="1211350"/>
            <a:ext cx="4139678" cy="3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Derin Öğrenmenin Kara Kutusu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Derin öğrenmenin başarısı yaratıcılarını bile şaşırtırken, bu sistemlerin nasıl çalıştığını açıklayan temel bir prensip kesin olarak bilinmemektedir. Derin öğrenmenin, beyin davranışlarının taklit edildiği düşünülmektedir.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Tishby, “bilgi darboğazı” teorisini öne sürmüştür. Derin öğrenme sinir ağları eğitilirken, algoritmanın istenilen bilgiye yoğunlaştığı ve istenilmeyen bilgiyi unuttuğu, Hinton gibi uzmanlar tarafından da tutarlı bulunmaktadır.  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701"/>
            <a:ext cx="2399350" cy="40836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399350" y="4707400"/>
            <a:ext cx="6321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https://www.quantamagazine.org/new-theory-cracks-open-the-black-box-of-deep-learning-20170921/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Adımlar (3) </a:t>
            </a:r>
            <a:endParaRPr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263" y="1316613"/>
            <a:ext cx="65055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Çalıştırma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231" y="1146400"/>
            <a:ext cx="4723118" cy="3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Ödüllü Soru 1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 adaları, komşu sayısını y olarak alırsak, y = x(1-x) fonksiyonuna nasıl yerleştirerek uzatabiliriz?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tr">
                <a:latin typeface="Raleway"/>
                <a:ea typeface="Raleway"/>
                <a:cs typeface="Raleway"/>
                <a:sym typeface="Raleway"/>
              </a:rPr>
              <a:t>İPUCU: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tr">
                <a:latin typeface="Raleway"/>
                <a:ea typeface="Raleway"/>
                <a:cs typeface="Raleway"/>
                <a:sym typeface="Raleway"/>
              </a:rPr>
              <a:t>Yukarıda Moore komşularını g’ye tanımladık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44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Ödüllü Soru 1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 adaları, komşu sayısını y olarak alırsak, y = x(1-x) fonksiyonuna nasıl yerleştirerek uzatabiliriz?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>
                <a:latin typeface="Raleway"/>
                <a:ea typeface="Raleway"/>
                <a:cs typeface="Raleway"/>
                <a:sym typeface="Raleway"/>
              </a:rPr>
              <a:t>İPUCU: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tr">
                <a:latin typeface="Raleway"/>
                <a:ea typeface="Raleway"/>
                <a:cs typeface="Raleway"/>
                <a:sym typeface="Raleway"/>
              </a:rPr>
              <a:t>Yukarıda Moore komşularını g’ye tanımladık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200" y="2654327"/>
            <a:ext cx="6203700" cy="150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Çalıştırma (2)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832" y="1211350"/>
            <a:ext cx="4683418" cy="3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Ödüllü Soru (2)</a:t>
            </a:r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Sistemin üst ve alt olmak üzere iki tane sınır noktası bulunuyor.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p olasılığını 0.8535 ve 0.8536 olarak değiştirip, 20 adımdan sonra çıktı alınan canlı hücre değerini karşılaştırın.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p olasılığını 0.1464 ve 0.1465 olarak değiştirip, 20 adımdan sonra çıktı alınan canlı hücre değerlerini karşılaştırın.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Bu sınır değerlerinin tam ifadesi nedir?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tr">
                <a:latin typeface="Raleway"/>
                <a:ea typeface="Raleway"/>
                <a:cs typeface="Raleway"/>
                <a:sym typeface="Raleway"/>
              </a:rPr>
              <a:t>İPUCU: 1) 0.5 + … 2) 0.5 - ...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 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Ising Modeli: Darboğaz</a:t>
            </a:r>
            <a:endParaRPr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2400250" y="1211350"/>
            <a:ext cx="6321600" cy="3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2517150" y="4707400"/>
            <a:ext cx="6203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50" y="1211350"/>
            <a:ext cx="5013251" cy="33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Katıldığınız için teşekkürler!</a:t>
            </a:r>
            <a:endParaRPr/>
          </a:p>
        </p:txBody>
      </p:sp>
      <p:sp>
        <p:nvSpPr>
          <p:cNvPr id="347" name="Google Shape;347;p49"/>
          <p:cNvSpPr txBox="1"/>
          <p:nvPr>
            <p:ph idx="1" type="subTitle"/>
          </p:nvPr>
        </p:nvSpPr>
        <p:spPr>
          <a:xfrm>
            <a:off x="2390275" y="3238450"/>
            <a:ext cx="6331500" cy="17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Göktuğ İslamoğlu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İTÜ İnşaat Müh.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goktug@captr.co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5" y="541725"/>
            <a:ext cx="2085475" cy="256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Renormalizasyon Grubu (RG)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Scwab ve Mehta, fizikte yaygınlıkla kullanılan bir yöntem olan “renormalizasyon grupları”nın, derin öğrenmedeki darboğazda bahsedilen, bilgiyi hatırlama ve unutma davranışlarını açıkladığını yayınladığı makalede gösterdi.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“Coarse-graining”, yani “iri daneleme” yaklaşımı ile, sistemin en detaylı ifade edildiği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“mikroskopik” 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halinden, en özet ifade edildiği “makroskopik” haline, yeterince iyi bir sonuç alarak ulaşabiliriz.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1750"/>
            <a:ext cx="2105312" cy="27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399350" y="4707400"/>
            <a:ext cx="6321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https://www.quantamagazine.org/deep-learning-relies-on-renormalization-physicists-find-20141204/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18050" y="575950"/>
            <a:ext cx="850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İnşaatçı Gözüyle İri Daneleme (Coarse-Grain)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38" y="1211350"/>
            <a:ext cx="6092675" cy="35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872700" y="4707400"/>
            <a:ext cx="7271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           Yüksel Z.T., Çevik E.Ö. “Investigation of Seismic Behavior of Vertical Block Type Quay Wall.”, YTÜ PhD Thesis, 2016.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63" y="1633525"/>
            <a:ext cx="242887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Kısıtlı Boltzmann Makinesi (RBM)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Geoffrey Hinton’ın Kısıtlı Boltzmann makineleri için hızlı öğrenme algoritmalarını geliştirmesi, 2000’lerde derin öğrenme araştırmalarında patlama yaşattı.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Kısıtlı Boltzmann makineleri, görünür ve gizli katmanlar arasında bağlantı kurulmasını sağlarken, kısıtlı olmayan Boltzmann makinelerinin aksine gizli katmanlar arası iletişim engellenir. Bu da gradyan-temelli eğitim algoritmalarının verimini arttırır.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399350" y="4707400"/>
            <a:ext cx="6321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https://en.wikipeda.org/wiki/Restricted_Boltzmann_machine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3900"/>
            <a:ext cx="2094550" cy="222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0" y="2571750"/>
            <a:ext cx="2299520" cy="2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Atölyenin Amacı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Kısıtlı Boltzmann Makineleri kullanılarak gerçekleştirilen renormalizasyon iri daneleme işlemi ile edinilen bilgi darboğazını, Hücresel Otomaton (Cellular Automaton) kullanarak incelemektir.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>
                <a:latin typeface="Raleway"/>
                <a:ea typeface="Raleway"/>
                <a:cs typeface="Raleway"/>
                <a:sym typeface="Raleway"/>
              </a:rPr>
              <a:t>Hücresel Otomaton</a:t>
            </a:r>
            <a:r>
              <a:rPr lang="tr">
                <a:latin typeface="Raleway"/>
                <a:ea typeface="Raleway"/>
                <a:cs typeface="Raleway"/>
                <a:sym typeface="Raleway"/>
              </a:rPr>
              <a:t>: Sonlu ve sınırlı bir ızgarada, eş zamanlı güncellenen bir durum geçiş fonksiyonunun, bir hücrenin komşularına göre hücre durumunu belirlemesi.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  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0" y="1595775"/>
            <a:ext cx="2105312" cy="2073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090275" y="4707400"/>
            <a:ext cx="7630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Sayama, Hiroki. “Introduction to the Modeling and Analysis of Complex Systems, Binghamton University, Open SUNY Textbooks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Hücresel Otomata Nasıl Çalışır? 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175" y="1543300"/>
            <a:ext cx="6543675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00" y="1716525"/>
            <a:ext cx="1873375" cy="1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090275" y="4707400"/>
            <a:ext cx="7630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latin typeface="Raleway"/>
                <a:ea typeface="Raleway"/>
                <a:cs typeface="Raleway"/>
                <a:sym typeface="Raleway"/>
              </a:rPr>
              <a:t>Sayama, Hiroki. “Introduction to the Modeling and Analysis of Complex Systems, Binghamton University, Open SUNY Textbooks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1. Atölye: Game of Life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Hücresel Otomata’ya giriş için en meşhur HO modellerinden biri olan Game of Life’ı inceleyeceğiz.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Ünlü İngiliz matematikçi John Horton Conway tarafından geliştirilen GoL, aşırı basit bir kod ile son derece karmaşık davranışlar ortaya çıkarmasıyla meşhur oldu.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Anaconda Navigator’ı açıp, Spyder IDE’yi başlatalım.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Anaconda’nın Python sürümünün 2.7 olması önemli!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575950"/>
            <a:ext cx="2095450" cy="15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